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4.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it-IT" sz="4400" spc="-1" strike="noStrike">
                <a:latin typeface="Arial"/>
              </a:rPr>
              <a:t>Fai clic per spostare la diapositiva</a:t>
            </a:r>
            <a:endParaRPr b="0" lang="it-IT" sz="4400" spc="-1" strike="noStrike">
              <a:latin typeface="Arial"/>
            </a:endParaRPr>
          </a:p>
        </p:txBody>
      </p:sp>
      <p:sp>
        <p:nvSpPr>
          <p:cNvPr id="79" name="PlaceHolder 2"/>
          <p:cNvSpPr>
            <a:spLocks noGrp="1"/>
          </p:cNvSpPr>
          <p:nvPr>
            <p:ph type="body"/>
          </p:nvPr>
        </p:nvSpPr>
        <p:spPr>
          <a:xfrm>
            <a:off x="756000" y="5078520"/>
            <a:ext cx="6047640" cy="4811040"/>
          </a:xfrm>
          <a:prstGeom prst="rect">
            <a:avLst/>
          </a:prstGeom>
        </p:spPr>
        <p:txBody>
          <a:bodyPr lIns="0" rIns="0" tIns="0" bIns="0">
            <a:noAutofit/>
          </a:bodyPr>
          <a:p>
            <a:r>
              <a:rPr b="0" lang="it-IT" sz="2000" spc="-1" strike="noStrike">
                <a:latin typeface="Arial"/>
              </a:rPr>
              <a:t>Fai clic per modificare il formato delle note</a:t>
            </a:r>
            <a:endParaRPr b="0" lang="it-IT" sz="2000" spc="-1" strike="noStrike">
              <a:latin typeface="Arial"/>
            </a:endParaRPr>
          </a:p>
        </p:txBody>
      </p:sp>
      <p:sp>
        <p:nvSpPr>
          <p:cNvPr id="80" name="PlaceHolder 3"/>
          <p:cNvSpPr>
            <a:spLocks noGrp="1"/>
          </p:cNvSpPr>
          <p:nvPr>
            <p:ph type="hdr"/>
          </p:nvPr>
        </p:nvSpPr>
        <p:spPr>
          <a:xfrm>
            <a:off x="0" y="0"/>
            <a:ext cx="3280680" cy="534240"/>
          </a:xfrm>
          <a:prstGeom prst="rect">
            <a:avLst/>
          </a:prstGeom>
        </p:spPr>
        <p:txBody>
          <a:bodyPr lIns="0" rIns="0" tIns="0" bIns="0">
            <a:noAutofit/>
          </a:bodyPr>
          <a:p>
            <a:r>
              <a:rPr b="0" lang="it-IT" sz="1400" spc="-1" strike="noStrike">
                <a:latin typeface="Times New Roman"/>
              </a:rPr>
              <a:t>&lt;intestazione&gt;</a:t>
            </a:r>
            <a:endParaRPr b="0" lang="it-IT" sz="1400" spc="-1" strike="noStrike">
              <a:latin typeface="Times New Roman"/>
            </a:endParaRPr>
          </a:p>
        </p:txBody>
      </p:sp>
      <p:sp>
        <p:nvSpPr>
          <p:cNvPr id="81" name="PlaceHolder 4"/>
          <p:cNvSpPr>
            <a:spLocks noGrp="1"/>
          </p:cNvSpPr>
          <p:nvPr>
            <p:ph type="dt"/>
          </p:nvPr>
        </p:nvSpPr>
        <p:spPr>
          <a:xfrm>
            <a:off x="4278960" y="0"/>
            <a:ext cx="3280680" cy="534240"/>
          </a:xfrm>
          <a:prstGeom prst="rect">
            <a:avLst/>
          </a:prstGeom>
        </p:spPr>
        <p:txBody>
          <a:bodyPr lIns="0" rIns="0" tIns="0" bIns="0">
            <a:noAutofit/>
          </a:bodyPr>
          <a:p>
            <a:pPr algn="r"/>
            <a:r>
              <a:rPr b="0" lang="it-IT" sz="1400" spc="-1" strike="noStrike">
                <a:latin typeface="Times New Roman"/>
              </a:rPr>
              <a:t>&lt;data/ora&gt;</a:t>
            </a:r>
            <a:endParaRPr b="0" lang="it-IT" sz="1400" spc="-1" strike="noStrike">
              <a:latin typeface="Times New Roman"/>
            </a:endParaRPr>
          </a:p>
        </p:txBody>
      </p:sp>
      <p:sp>
        <p:nvSpPr>
          <p:cNvPr id="82" name="PlaceHolder 5"/>
          <p:cNvSpPr>
            <a:spLocks noGrp="1"/>
          </p:cNvSpPr>
          <p:nvPr>
            <p:ph type="ftr"/>
          </p:nvPr>
        </p:nvSpPr>
        <p:spPr>
          <a:xfrm>
            <a:off x="0" y="10157400"/>
            <a:ext cx="3280680" cy="534240"/>
          </a:xfrm>
          <a:prstGeom prst="rect">
            <a:avLst/>
          </a:prstGeom>
        </p:spPr>
        <p:txBody>
          <a:bodyPr lIns="0" rIns="0" tIns="0" bIns="0" anchor="b">
            <a:noAutofit/>
          </a:bodyPr>
          <a:p>
            <a:r>
              <a:rPr b="0" lang="it-IT" sz="1400" spc="-1" strike="noStrike">
                <a:latin typeface="Times New Roman"/>
              </a:rPr>
              <a:t>&lt;piè di pagina&gt;</a:t>
            </a:r>
            <a:endParaRPr b="0" lang="it-IT" sz="1400" spc="-1" strike="noStrike">
              <a:latin typeface="Times New Roman"/>
            </a:endParaRPr>
          </a:p>
        </p:txBody>
      </p:sp>
      <p:sp>
        <p:nvSpPr>
          <p:cNvPr id="8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695C005-7A9E-4AE8-AB8B-84F00EECE1C0}" type="slidenum">
              <a:rPr b="0" lang="it-IT" sz="1400" spc="-1" strike="noStrike">
                <a:latin typeface="Times New Roman"/>
              </a:rPr>
              <a:t>&lt;numero&gt;</a:t>
            </a:fld>
            <a:endParaRPr b="0" lang="it-I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685800" y="1143000"/>
            <a:ext cx="5485680" cy="3085560"/>
          </a:xfrm>
          <a:prstGeom prst="rect">
            <a:avLst/>
          </a:prstGeom>
        </p:spPr>
      </p:sp>
      <p:sp>
        <p:nvSpPr>
          <p:cNvPr id="12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it-IT" sz="2000" spc="-1" strike="noStrike">
              <a:latin typeface="Arial"/>
            </a:endParaRPr>
          </a:p>
          <a:p>
            <a:pPr marL="216000" indent="-21564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it-IT" sz="2000" spc="-1" strike="noStrike">
              <a:latin typeface="Arial"/>
            </a:endParaRPr>
          </a:p>
          <a:p>
            <a:pPr marL="216000" indent="-215640">
              <a:lnSpc>
                <a:spcPct val="100000"/>
              </a:lnSpc>
              <a:tabLst>
                <a:tab algn="l" pos="0"/>
              </a:tabLst>
            </a:pPr>
            <a:endParaRPr b="0" lang="it-IT" sz="2000" spc="-1" strike="noStrike">
              <a:latin typeface="Arial"/>
            </a:endParaRPr>
          </a:p>
        </p:txBody>
      </p:sp>
      <p:sp>
        <p:nvSpPr>
          <p:cNvPr id="12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D07B4D-0BDB-4BEF-8A83-700DFF5D6088}" type="slidenum">
              <a:rPr b="0" lang="en-US" sz="1200" spc="-1" strike="noStrike">
                <a:latin typeface="Times New Roman"/>
              </a:rPr>
              <a:t>&lt;numero&gt;</a:t>
            </a:fld>
            <a:endParaRPr b="0" lang="it-IT"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8160" cy="6855480"/>
          </a:xfrm>
          <a:prstGeom prst="rect">
            <a:avLst/>
          </a:prstGeom>
          <a:ln>
            <a:noFill/>
          </a:ln>
        </p:spPr>
      </p:pic>
      <p:sp>
        <p:nvSpPr>
          <p:cNvPr id="1" name="PlaceHolder 1"/>
          <p:cNvSpPr>
            <a:spLocks noGrp="1"/>
          </p:cNvSpPr>
          <p:nvPr>
            <p:ph type="title"/>
          </p:nvPr>
        </p:nvSpPr>
        <p:spPr>
          <a:xfrm>
            <a:off x="685800" y="609480"/>
            <a:ext cx="10130760" cy="1455480"/>
          </a:xfrm>
          <a:prstGeom prst="rect">
            <a:avLst/>
          </a:prstGeom>
        </p:spPr>
        <p:txBody>
          <a:bodyPr lIns="0" rIns="0" tIns="0" bIns="0" anchor="ctr">
            <a:noAutofit/>
          </a:bodyPr>
          <a:p>
            <a:r>
              <a:rPr b="0" lang="it-IT" sz="1800" spc="-1" strike="noStrike">
                <a:latin typeface="Arial"/>
              </a:rPr>
              <a:t>Fai clic per modificare il formato del testo del titolo</a:t>
            </a:r>
            <a:endParaRPr b="0" lang="it-IT" sz="18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8160" cy="685548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13.xml"/><Relationship Id="rId10"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7120" cy="24206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rPr>
              <a:t> </a:t>
            </a:r>
            <a:endParaRPr b="1" lang="it-IT" sz="4800" spc="-1" strike="noStrike">
              <a:latin typeface="Arial"/>
            </a:endParaRPr>
          </a:p>
        </p:txBody>
      </p:sp>
      <p:sp>
        <p:nvSpPr>
          <p:cNvPr id="85" name="CustomShape 2"/>
          <p:cNvSpPr/>
          <p:nvPr/>
        </p:nvSpPr>
        <p:spPr>
          <a:xfrm>
            <a:off x="4248000" y="1447200"/>
            <a:ext cx="7704000" cy="28008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rPr>
              <a:t>A faster rate in the framework of Gradient Descent</a:t>
            </a:r>
            <a:endParaRPr b="0" lang="it-IT" sz="5400" spc="-1" strike="noStrike">
              <a:latin typeface="Arial"/>
            </a:endParaRPr>
          </a:p>
        </p:txBody>
      </p:sp>
      <p:sp>
        <p:nvSpPr>
          <p:cNvPr id="86" name="CustomShape 3"/>
          <p:cNvSpPr/>
          <p:nvPr/>
        </p:nvSpPr>
        <p:spPr>
          <a:xfrm>
            <a:off x="8352000" y="4536000"/>
            <a:ext cx="3170880" cy="1581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a:t>
            </a:r>
            <a:r>
              <a:rPr b="0" lang="en-US" sz="2400" spc="-1" strike="noStrike">
                <a:solidFill>
                  <a:srgbClr val="ffffff"/>
                </a:solidFill>
                <a:latin typeface="Calibri"/>
                <a:ea typeface="Calibri"/>
              </a:rPr>
              <a:t> Skerl</a:t>
            </a:r>
            <a:endParaRPr b="0" lang="it-IT"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it-IT"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4880" cy="1581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it-IT" sz="2800" spc="-1" strike="noStrike">
              <a:latin typeface="Arial"/>
            </a:endParaRPr>
          </a:p>
        </p:txBody>
      </p:sp>
      <p:sp>
        <p:nvSpPr>
          <p:cNvPr id="88" name="CustomShape 2"/>
          <p:cNvSpPr/>
          <p:nvPr/>
        </p:nvSpPr>
        <p:spPr>
          <a:xfrm>
            <a:off x="1080000" y="1224000"/>
            <a:ext cx="9792000" cy="1539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rPr>
              <a:t>Runge Kutta Integrators</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9560" cy="819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rPr>
              <a:t>Beales Function</a:t>
            </a:r>
            <a:endParaRPr b="0" lang="it-IT"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3840" cy="3777840"/>
          </a:xfrm>
          <a:prstGeom prst="rect">
            <a:avLst/>
          </a:prstGeom>
          <a:ln>
            <a:noFill/>
          </a:ln>
        </p:spPr>
      </p:pic>
      <p:pic>
        <p:nvPicPr>
          <p:cNvPr id="91" name="Picture 5" descr="Background pattern&#10;&#10;Description automatically generated"/>
          <p:cNvPicPr/>
          <p:nvPr/>
        </p:nvPicPr>
        <p:blipFill>
          <a:blip r:embed="rId2"/>
          <a:stretch/>
        </p:blipFill>
        <p:spPr>
          <a:xfrm>
            <a:off x="5616000" y="2383920"/>
            <a:ext cx="6174360" cy="3735720"/>
          </a:xfrm>
          <a:prstGeom prst="rect">
            <a:avLst/>
          </a:prstGeom>
          <a:ln>
            <a:noFill/>
          </a:ln>
        </p:spPr>
      </p:pic>
      <p:pic>
        <p:nvPicPr>
          <p:cNvPr id="92" name="" descr=""/>
          <p:cNvPicPr/>
          <p:nvPr/>
        </p:nvPicPr>
        <p:blipFill>
          <a:blip r:embed="rId3"/>
          <a:stretch/>
        </p:blipFill>
        <p:spPr>
          <a:xfrm>
            <a:off x="2736000" y="1224000"/>
            <a:ext cx="6476400" cy="8971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3040" cy="1955520"/>
          </a:xfrm>
          <a:prstGeom prst="rect">
            <a:avLst/>
          </a:prstGeom>
          <a:ln>
            <a:noFill/>
          </a:ln>
        </p:spPr>
      </p:pic>
      <p:sp>
        <p:nvSpPr>
          <p:cNvPr id="94" name="CustomShape 1"/>
          <p:cNvSpPr/>
          <p:nvPr/>
        </p:nvSpPr>
        <p:spPr>
          <a:xfrm>
            <a:off x="6697080" y="3129480"/>
            <a:ext cx="4221720" cy="5335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it-IT"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3240" cy="1965960"/>
          </a:xfrm>
          <a:prstGeom prst="rect">
            <a:avLst/>
          </a:prstGeom>
          <a:ln>
            <a:noFill/>
          </a:ln>
        </p:spPr>
      </p:pic>
      <p:pic>
        <p:nvPicPr>
          <p:cNvPr id="96" name="Picture 10" descr=""/>
          <p:cNvPicPr/>
          <p:nvPr/>
        </p:nvPicPr>
        <p:blipFill>
          <a:blip r:embed="rId3"/>
          <a:stretch/>
        </p:blipFill>
        <p:spPr>
          <a:xfrm>
            <a:off x="4991400" y="5520960"/>
            <a:ext cx="685080" cy="354240"/>
          </a:xfrm>
          <a:prstGeom prst="rect">
            <a:avLst/>
          </a:prstGeom>
          <a:ln>
            <a:noFill/>
          </a:ln>
        </p:spPr>
      </p:pic>
      <p:pic>
        <p:nvPicPr>
          <p:cNvPr id="97" name="Picture 8" descr=""/>
          <p:cNvPicPr/>
          <p:nvPr/>
        </p:nvPicPr>
        <p:blipFill>
          <a:blip r:embed="rId4"/>
          <a:stretch/>
        </p:blipFill>
        <p:spPr>
          <a:xfrm>
            <a:off x="10562400" y="5550480"/>
            <a:ext cx="637200" cy="303840"/>
          </a:xfrm>
          <a:prstGeom prst="rect">
            <a:avLst/>
          </a:prstGeom>
          <a:ln>
            <a:noFill/>
          </a:ln>
        </p:spPr>
      </p:pic>
      <p:sp>
        <p:nvSpPr>
          <p:cNvPr id="98" name="CustomShape 2"/>
          <p:cNvSpPr/>
          <p:nvPr/>
        </p:nvSpPr>
        <p:spPr>
          <a:xfrm>
            <a:off x="6697080" y="866520"/>
            <a:ext cx="4221720" cy="5335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it-IT" sz="2800" spc="-1" strike="noStrike">
              <a:latin typeface="Arial"/>
            </a:endParaRPr>
          </a:p>
        </p:txBody>
      </p:sp>
      <p:sp>
        <p:nvSpPr>
          <p:cNvPr id="99" name="CustomShape 3"/>
          <p:cNvSpPr/>
          <p:nvPr/>
        </p:nvSpPr>
        <p:spPr>
          <a:xfrm>
            <a:off x="1920600" y="1675080"/>
            <a:ext cx="4221720" cy="533520"/>
          </a:xfrm>
          <a:prstGeom prst="rect">
            <a:avLst/>
          </a:prstGeom>
          <a:noFill/>
          <a:ln>
            <a:noFill/>
          </a:ln>
        </p:spPr>
        <p:style>
          <a:lnRef idx="0"/>
          <a:fillRef idx="0"/>
          <a:effectRef idx="0"/>
          <a:fontRef idx="minor"/>
        </p:style>
      </p:sp>
      <p:sp>
        <p:nvSpPr>
          <p:cNvPr id="100" name="CustomShape 4"/>
          <p:cNvSpPr/>
          <p:nvPr/>
        </p:nvSpPr>
        <p:spPr>
          <a:xfrm>
            <a:off x="828720" y="866520"/>
            <a:ext cx="4221720" cy="5335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it-IT" sz="2800" spc="-1" strike="noStrike">
              <a:latin typeface="Arial"/>
            </a:endParaRPr>
          </a:p>
        </p:txBody>
      </p:sp>
      <p:pic>
        <p:nvPicPr>
          <p:cNvPr id="101" name="Picture 19" descr=""/>
          <p:cNvPicPr/>
          <p:nvPr/>
        </p:nvPicPr>
        <p:blipFill>
          <a:blip r:embed="rId5"/>
          <a:stretch/>
        </p:blipFill>
        <p:spPr>
          <a:xfrm>
            <a:off x="1560240" y="1845000"/>
            <a:ext cx="2742480" cy="351720"/>
          </a:xfrm>
          <a:prstGeom prst="rect">
            <a:avLst/>
          </a:prstGeom>
          <a:ln>
            <a:noFill/>
          </a:ln>
        </p:spPr>
      </p:pic>
      <p:pic>
        <p:nvPicPr>
          <p:cNvPr id="102" name="Picture 20" descr="A picture containing logo&#10;&#10;Description automatically generated"/>
          <p:cNvPicPr/>
          <p:nvPr/>
        </p:nvPicPr>
        <p:blipFill>
          <a:blip r:embed="rId6"/>
          <a:stretch/>
        </p:blipFill>
        <p:spPr>
          <a:xfrm>
            <a:off x="3616920" y="1899000"/>
            <a:ext cx="678240" cy="248400"/>
          </a:xfrm>
          <a:prstGeom prst="rect">
            <a:avLst/>
          </a:prstGeom>
          <a:ln>
            <a:noFill/>
          </a:ln>
        </p:spPr>
      </p:pic>
      <p:pic>
        <p:nvPicPr>
          <p:cNvPr id="103" name="Picture 21" descr="Text, letter&#10;&#10;Description automatically generated"/>
          <p:cNvPicPr/>
          <p:nvPr/>
        </p:nvPicPr>
        <p:blipFill>
          <a:blip r:embed="rId7"/>
          <a:stretch/>
        </p:blipFill>
        <p:spPr>
          <a:xfrm>
            <a:off x="6336720" y="1570320"/>
            <a:ext cx="5349240" cy="1068480"/>
          </a:xfrm>
          <a:prstGeom prst="rect">
            <a:avLst/>
          </a:prstGeom>
          <a:ln>
            <a:noFill/>
          </a:ln>
        </p:spPr>
      </p:pic>
      <p:pic>
        <p:nvPicPr>
          <p:cNvPr id="104" name="Picture 17" descr="A picture containing text, clipart&#10;&#10;Description automatically generated"/>
          <p:cNvPicPr/>
          <p:nvPr/>
        </p:nvPicPr>
        <p:blipFill>
          <a:blip r:embed="rId8"/>
          <a:stretch/>
        </p:blipFill>
        <p:spPr>
          <a:xfrm>
            <a:off x="10999080" y="2277720"/>
            <a:ext cx="685080" cy="354240"/>
          </a:xfrm>
          <a:prstGeom prst="rect">
            <a:avLst/>
          </a:prstGeom>
          <a:ln>
            <a:noFill/>
          </a:ln>
        </p:spPr>
      </p:pic>
      <p:sp>
        <p:nvSpPr>
          <p:cNvPr id="105" name="CustomShape 5"/>
          <p:cNvSpPr/>
          <p:nvPr/>
        </p:nvSpPr>
        <p:spPr>
          <a:xfrm>
            <a:off x="1008000" y="3024000"/>
            <a:ext cx="4221720" cy="5335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it-IT"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it-IT" sz="2800" spc="-1" strike="noStrike">
              <a:latin typeface="Arial"/>
            </a:endParaRPr>
          </a:p>
        </p:txBody>
      </p:sp>
      <p:sp>
        <p:nvSpPr>
          <p:cNvPr id="106" name="CustomShape 6"/>
          <p:cNvSpPr/>
          <p:nvPr/>
        </p:nvSpPr>
        <p:spPr>
          <a:xfrm>
            <a:off x="313920" y="6120000"/>
            <a:ext cx="10917720" cy="5335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it-IT"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204480" y="69480"/>
            <a:ext cx="7067520" cy="913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it-IT" sz="5400" spc="-1" strike="noStrike">
              <a:latin typeface="Arial"/>
            </a:endParaRPr>
          </a:p>
        </p:txBody>
      </p:sp>
      <p:pic>
        <p:nvPicPr>
          <p:cNvPr id="108" name="Picture 8" descr="Background pattern&#10;&#10;Description automatically generated"/>
          <p:cNvPicPr/>
          <p:nvPr/>
        </p:nvPicPr>
        <p:blipFill>
          <a:blip r:embed="rId1"/>
          <a:stretch/>
        </p:blipFill>
        <p:spPr>
          <a:xfrm>
            <a:off x="223920" y="937080"/>
            <a:ext cx="2876040" cy="1799640"/>
          </a:xfrm>
          <a:prstGeom prst="rect">
            <a:avLst/>
          </a:prstGeom>
          <a:ln>
            <a:noFill/>
          </a:ln>
        </p:spPr>
      </p:pic>
      <p:pic>
        <p:nvPicPr>
          <p:cNvPr id="109" name="Picture 9" descr="Background pattern&#10;&#10;Description automatically generated"/>
          <p:cNvPicPr/>
          <p:nvPr/>
        </p:nvPicPr>
        <p:blipFill>
          <a:blip r:embed="rId2"/>
          <a:stretch/>
        </p:blipFill>
        <p:spPr>
          <a:xfrm>
            <a:off x="3102480" y="939240"/>
            <a:ext cx="2877480" cy="1800000"/>
          </a:xfrm>
          <a:prstGeom prst="rect">
            <a:avLst/>
          </a:prstGeom>
          <a:ln>
            <a:noFill/>
          </a:ln>
        </p:spPr>
      </p:pic>
      <p:pic>
        <p:nvPicPr>
          <p:cNvPr id="110" name="Picture 10" descr="Background pattern&#10;&#10;Description automatically generated"/>
          <p:cNvPicPr/>
          <p:nvPr/>
        </p:nvPicPr>
        <p:blipFill>
          <a:blip r:embed="rId3"/>
          <a:stretch/>
        </p:blipFill>
        <p:spPr>
          <a:xfrm>
            <a:off x="227880" y="2716200"/>
            <a:ext cx="2876040" cy="1819800"/>
          </a:xfrm>
          <a:prstGeom prst="rect">
            <a:avLst/>
          </a:prstGeom>
          <a:ln>
            <a:noFill/>
          </a:ln>
        </p:spPr>
      </p:pic>
      <p:sp>
        <p:nvSpPr>
          <p:cNvPr id="111" name="CustomShape 2"/>
          <p:cNvSpPr/>
          <p:nvPr/>
        </p:nvSpPr>
        <p:spPr>
          <a:xfrm>
            <a:off x="7128000" y="504000"/>
            <a:ext cx="5576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it-IT" sz="1800" spc="-1" strike="noStrike">
              <a:latin typeface="Arial"/>
            </a:endParaRPr>
          </a:p>
        </p:txBody>
      </p:sp>
      <p:pic>
        <p:nvPicPr>
          <p:cNvPr id="112" name="Picture 12" descr="Background pattern&#10;&#10;Description automatically generated"/>
          <p:cNvPicPr/>
          <p:nvPr/>
        </p:nvPicPr>
        <p:blipFill>
          <a:blip r:embed="rId4"/>
          <a:stretch/>
        </p:blipFill>
        <p:spPr>
          <a:xfrm>
            <a:off x="3099960" y="2732400"/>
            <a:ext cx="2880000" cy="1798920"/>
          </a:xfrm>
          <a:prstGeom prst="rect">
            <a:avLst/>
          </a:prstGeom>
          <a:ln>
            <a:noFill/>
          </a:ln>
        </p:spPr>
      </p:pic>
      <p:sp>
        <p:nvSpPr>
          <p:cNvPr id="113" name="CustomShape 3"/>
          <p:cNvSpPr/>
          <p:nvPr/>
        </p:nvSpPr>
        <p:spPr>
          <a:xfrm>
            <a:off x="-4680" y="4536000"/>
            <a:ext cx="11812680" cy="2280600"/>
          </a:xfrm>
          <a:prstGeom prst="rect">
            <a:avLst/>
          </a:prstGeom>
          <a:noFill/>
          <a:ln>
            <a:noFill/>
          </a:ln>
        </p:spPr>
        <p:style>
          <a:lnRef idx="0"/>
          <a:fillRef idx="0"/>
          <a:effectRef idx="0"/>
          <a:fontRef idx="minor"/>
        </p:style>
        <p:txBody>
          <a:bodyPr lIns="90000" rIns="90000" tIns="45000" bIns="45000">
            <a:spAutoFit/>
          </a:bodyPr>
          <a:p>
            <a:pPr marL="285840" indent="-28512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it-IT" sz="1600" spc="-1" strike="noStrike">
              <a:latin typeface="Arial"/>
            </a:endParaRPr>
          </a:p>
          <a:p>
            <a:pPr>
              <a:lnSpc>
                <a:spcPct val="100000"/>
              </a:lnSpc>
            </a:pPr>
            <a:endParaRPr b="0" lang="it-IT" sz="1600" spc="-1" strike="noStrike">
              <a:latin typeface="Arial"/>
            </a:endParaRPr>
          </a:p>
          <a:p>
            <a:pPr marL="285840" indent="-28512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it-IT" sz="1600" spc="-1" strike="noStrike">
              <a:latin typeface="Arial"/>
            </a:endParaRPr>
          </a:p>
          <a:p>
            <a:pPr>
              <a:lnSpc>
                <a:spcPct val="100000"/>
              </a:lnSpc>
            </a:pPr>
            <a:endParaRPr b="0" lang="it-IT" sz="1600" spc="-1" strike="noStrike">
              <a:latin typeface="Arial"/>
            </a:endParaRPr>
          </a:p>
          <a:p>
            <a:pPr marL="285840" indent="-28512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it-IT" sz="1600" spc="-1" strike="noStrike">
              <a:latin typeface="Arial"/>
            </a:endParaRPr>
          </a:p>
        </p:txBody>
      </p:sp>
      <p:sp>
        <p:nvSpPr>
          <p:cNvPr id="114" name="CustomShape 4"/>
          <p:cNvSpPr/>
          <p:nvPr/>
        </p:nvSpPr>
        <p:spPr>
          <a:xfrm>
            <a:off x="6046920" y="868680"/>
            <a:ext cx="5977080" cy="3615480"/>
          </a:xfrm>
          <a:prstGeom prst="rect">
            <a:avLst/>
          </a:prstGeom>
          <a:solidFill>
            <a:srgbClr val="729fcf"/>
          </a:solidFill>
          <a:ln>
            <a:solidFill>
              <a:srgbClr val="3465a4"/>
            </a:solidFill>
          </a:ln>
        </p:spPr>
        <p:style>
          <a:lnRef idx="0"/>
          <a:fillRef idx="0"/>
          <a:effectRef idx="0"/>
          <a:fontRef idx="minor"/>
        </p:style>
      </p:sp>
      <p:pic>
        <p:nvPicPr>
          <p:cNvPr id="115" name="" descr=""/>
          <p:cNvPicPr/>
          <p:nvPr/>
        </p:nvPicPr>
        <p:blipFill>
          <a:blip r:embed="rId5"/>
          <a:stretch/>
        </p:blipFill>
        <p:spPr>
          <a:xfrm>
            <a:off x="5904000" y="920520"/>
            <a:ext cx="5937120" cy="3615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32000" y="144000"/>
            <a:ext cx="12286440" cy="793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rPr>
              <a:t>A real application: the Titanic dataset</a:t>
            </a:r>
            <a:endParaRPr b="0" lang="it-IT" sz="4000" spc="-1" strike="noStrike">
              <a:latin typeface="Arial"/>
            </a:endParaRPr>
          </a:p>
        </p:txBody>
      </p:sp>
      <p:sp>
        <p:nvSpPr>
          <p:cNvPr id="117" name="CustomShape 2"/>
          <p:cNvSpPr/>
          <p:nvPr/>
        </p:nvSpPr>
        <p:spPr>
          <a:xfrm>
            <a:off x="7056000" y="1164600"/>
            <a:ext cx="513576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We have converted qualitative feature's classes in "Sex" and "Embarked" features with discrete numeric classes.</a:t>
            </a:r>
            <a:endParaRPr b="0" lang="it-IT" sz="1800" spc="-1" strike="noStrike">
              <a:latin typeface="Arial"/>
            </a:endParaRPr>
          </a:p>
          <a:p>
            <a:pPr>
              <a:lnSpc>
                <a:spcPct val="100000"/>
              </a:lnSpc>
            </a:pPr>
            <a:r>
              <a:rPr b="0" lang="it-IT" sz="1800" spc="-1" strike="noStrike">
                <a:solidFill>
                  <a:srgbClr val="ffffff"/>
                </a:solidFill>
                <a:latin typeface="Calibri"/>
                <a:ea typeface="DejaVu Sans"/>
              </a:rPr>
              <a:t>Then we compared our results with the real values given by "kaggle" in "gender_submission.csv". We have also recorded the computational time for the machine for each algorithm. We obtained that:</a:t>
            </a: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it-IT" sz="1800" spc="-1" strike="noStrike">
              <a:latin typeface="Arial"/>
            </a:endParaRPr>
          </a:p>
        </p:txBody>
      </p:sp>
      <p:sp>
        <p:nvSpPr>
          <p:cNvPr id="118" name="CustomShape 3"/>
          <p:cNvSpPr/>
          <p:nvPr/>
        </p:nvSpPr>
        <p:spPr>
          <a:xfrm>
            <a:off x="360000" y="1152000"/>
            <a:ext cx="6479640" cy="5399640"/>
          </a:xfrm>
          <a:prstGeom prst="rect">
            <a:avLst/>
          </a:prstGeom>
          <a:solidFill>
            <a:srgbClr val="729fcf"/>
          </a:solidFill>
          <a:ln>
            <a:solidFill>
              <a:srgbClr val="3465a4"/>
            </a:solidFill>
          </a:ln>
        </p:spPr>
        <p:style>
          <a:lnRef idx="0"/>
          <a:fillRef idx="0"/>
          <a:effectRef idx="0"/>
          <a:fontRef idx="minor"/>
        </p:style>
      </p:sp>
      <p:pic>
        <p:nvPicPr>
          <p:cNvPr id="119" name="" descr=""/>
          <p:cNvPicPr/>
          <p:nvPr/>
        </p:nvPicPr>
        <p:blipFill>
          <a:blip r:embed="rId1"/>
          <a:stretch/>
        </p:blipFill>
        <p:spPr>
          <a:xfrm>
            <a:off x="360000" y="1224000"/>
            <a:ext cx="6398640" cy="5111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2021-12-15T23:30:05Z</dcterms:modified>
  <cp:revision>21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vt:i4>
  </property>
</Properties>
</file>